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Sania</a:t>
            </a:r>
            <a:endParaRPr/>
          </a:p>
          <a:p>
            <a:pPr indent="0" lvl="0" marL="0" rtl="0" algn="l">
              <a:spcBef>
                <a:spcPts val="0"/>
              </a:spcBef>
              <a:spcAft>
                <a:spcPts val="0"/>
              </a:spcAft>
              <a:buNone/>
            </a:pPr>
            <a:r>
              <a:rPr lang="en"/>
              <a:t>Walmart is one of the leading brands in the world today.  We decided to do our project on Walmart Sales so we could investigate how to maximize business profit.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5e48c92a6b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5e48c92a6b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Mariah</a:t>
            </a:r>
            <a:endParaRPr/>
          </a:p>
          <a:p>
            <a:pPr indent="0" lvl="0" marL="0" rtl="0" algn="l">
              <a:spcBef>
                <a:spcPts val="0"/>
              </a:spcBef>
              <a:spcAft>
                <a:spcPts val="0"/>
              </a:spcAft>
              <a:buNone/>
            </a:pPr>
            <a:r>
              <a:rPr lang="en"/>
              <a:t>We created several functions in our code to calculate different things about each store</a:t>
            </a:r>
            <a:endParaRPr/>
          </a:p>
          <a:p>
            <a:pPr indent="0" lvl="0" marL="0" rtl="0" algn="l">
              <a:spcBef>
                <a:spcPts val="0"/>
              </a:spcBef>
              <a:spcAft>
                <a:spcPts val="0"/>
              </a:spcAft>
              <a:buNone/>
            </a:pPr>
            <a:r>
              <a:rPr lang="en"/>
              <a:t>We calculated average weekly sales over the two years</a:t>
            </a:r>
            <a:endParaRPr/>
          </a:p>
          <a:p>
            <a:pPr indent="0" lvl="0" marL="0" rtl="0" algn="l">
              <a:spcBef>
                <a:spcPts val="0"/>
              </a:spcBef>
              <a:spcAft>
                <a:spcPts val="0"/>
              </a:spcAft>
              <a:buNone/>
            </a:pPr>
            <a:r>
              <a:rPr lang="en"/>
              <a:t>The three stores we previously looked at have similar averages but very different patterns</a:t>
            </a:r>
            <a:endParaRPr/>
          </a:p>
          <a:p>
            <a:pPr indent="0" lvl="0" marL="0" rtl="0" algn="l">
              <a:spcBef>
                <a:spcPts val="0"/>
              </a:spcBef>
              <a:spcAft>
                <a:spcPts val="0"/>
              </a:spcAft>
              <a:buNone/>
            </a:pPr>
            <a:r>
              <a:rPr lang="en"/>
              <a:t>These wide differences in average sales were not well described by fuel price, or unemployment </a:t>
            </a:r>
            <a:endParaRPr/>
          </a:p>
          <a:p>
            <a:pPr indent="0" lvl="0" marL="0" rtl="0" algn="l">
              <a:spcBef>
                <a:spcPts val="0"/>
              </a:spcBef>
              <a:spcAft>
                <a:spcPts val="0"/>
              </a:spcAft>
              <a:buNone/>
            </a:pPr>
            <a:r>
              <a:rPr lang="en"/>
              <a:t>It would be inteesting to look at geo location, population, and store size (is it a super walmart w/ a grocery store?)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e48c92a6b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e48c92a6b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Elizabeth</a:t>
            </a:r>
            <a:endParaRPr/>
          </a:p>
          <a:p>
            <a:pPr indent="-298450" lvl="0" marL="457200" rtl="0" algn="l">
              <a:lnSpc>
                <a:spcPct val="115000"/>
              </a:lnSpc>
              <a:spcBef>
                <a:spcPts val="0"/>
              </a:spcBef>
              <a:spcAft>
                <a:spcPts val="0"/>
              </a:spcAft>
              <a:buSzPts val="1100"/>
              <a:buChar char="●"/>
            </a:pPr>
            <a:r>
              <a:rPr lang="en"/>
              <a:t>We created a separate data frame that contained the median weekly sales for each store during holiday vs. non-holiday weeks.</a:t>
            </a:r>
            <a:endParaRPr/>
          </a:p>
          <a:p>
            <a:pPr indent="-298450" lvl="0" marL="457200" rtl="0" algn="l">
              <a:lnSpc>
                <a:spcPct val="115000"/>
              </a:lnSpc>
              <a:spcBef>
                <a:spcPts val="0"/>
              </a:spcBef>
              <a:spcAft>
                <a:spcPts val="0"/>
              </a:spcAft>
              <a:buSzPts val="1100"/>
              <a:buChar char="●"/>
            </a:pPr>
            <a:r>
              <a:rPr lang="en"/>
              <a:t>We wanted to determine how sales changed during holidays so that we could offer a better suggestion to the company about how they should approach their marketing and sales tactics during these times.</a:t>
            </a:r>
            <a:endParaRPr/>
          </a:p>
          <a:p>
            <a:pPr indent="-298450" lvl="0" marL="457200" rtl="0" algn="l">
              <a:lnSpc>
                <a:spcPct val="115000"/>
              </a:lnSpc>
              <a:spcBef>
                <a:spcPts val="0"/>
              </a:spcBef>
              <a:spcAft>
                <a:spcPts val="0"/>
              </a:spcAft>
              <a:buSzPts val="1100"/>
              <a:buChar char="●"/>
            </a:pPr>
            <a:r>
              <a:rPr lang="en"/>
              <a:t>The bar graph on the left shows the median weekly sales for each store during holiday seasons (blue) vs. non-holiday seasons (orange).</a:t>
            </a:r>
            <a:endParaRPr/>
          </a:p>
          <a:p>
            <a:pPr indent="-298450" lvl="0" marL="457200" rtl="0" algn="l">
              <a:lnSpc>
                <a:spcPct val="115000"/>
              </a:lnSpc>
              <a:spcBef>
                <a:spcPts val="0"/>
              </a:spcBef>
              <a:spcAft>
                <a:spcPts val="0"/>
              </a:spcAft>
              <a:buSzPts val="1100"/>
              <a:buChar char="●"/>
            </a:pPr>
            <a:r>
              <a:rPr lang="en"/>
              <a:t>For the majority of stores, sales increased if the week was a holiday compared to when it was not.</a:t>
            </a:r>
            <a:endParaRPr/>
          </a:p>
          <a:p>
            <a:pPr indent="-298450" lvl="0" marL="457200" rtl="0" algn="l">
              <a:lnSpc>
                <a:spcPct val="115000"/>
              </a:lnSpc>
              <a:spcBef>
                <a:spcPts val="0"/>
              </a:spcBef>
              <a:spcAft>
                <a:spcPts val="0"/>
              </a:spcAft>
              <a:buSzPts val="1100"/>
              <a:buChar char="●"/>
            </a:pPr>
            <a:r>
              <a:rPr lang="en"/>
              <a:t>The bar graph on the right has the average of the median weekly sales across all stores during holiday vs. non-holiday seasons. As expected, the average of the median weekly sales was higher for holiday seasons as compared to non-holiday seasons.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e48c92a6b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e48c92a6b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Elizabeth</a:t>
            </a:r>
            <a:endParaRPr/>
          </a:p>
          <a:p>
            <a:pPr indent="-298450" lvl="0" marL="457200" rtl="0" algn="l">
              <a:lnSpc>
                <a:spcPct val="115000"/>
              </a:lnSpc>
              <a:spcBef>
                <a:spcPts val="0"/>
              </a:spcBef>
              <a:spcAft>
                <a:spcPts val="0"/>
              </a:spcAft>
              <a:buSzPts val="1100"/>
              <a:buChar char="●"/>
            </a:pPr>
            <a:r>
              <a:rPr lang="en"/>
              <a:t>We thought that a useful application of our data analysis would be to create an interface that allows a user to input a specific store that they are interested in and compute the average weekly sales for that store. </a:t>
            </a:r>
            <a:endParaRPr/>
          </a:p>
          <a:p>
            <a:pPr indent="-298450" lvl="0" marL="457200" rtl="0" algn="l">
              <a:lnSpc>
                <a:spcPct val="115000"/>
              </a:lnSpc>
              <a:spcBef>
                <a:spcPts val="0"/>
              </a:spcBef>
              <a:spcAft>
                <a:spcPts val="0"/>
              </a:spcAft>
              <a:buSzPts val="1100"/>
              <a:buChar char="●"/>
            </a:pPr>
            <a:r>
              <a:rPr lang="en"/>
              <a:t>This provides the user with an opportunity to compare different stores to each other and potentially gain valuable insight into how each store is performing. </a:t>
            </a:r>
            <a:endParaRPr/>
          </a:p>
          <a:p>
            <a:pPr indent="-298450" lvl="0" marL="457200" rtl="0" algn="l">
              <a:lnSpc>
                <a:spcPct val="115000"/>
              </a:lnSpc>
              <a:spcBef>
                <a:spcPts val="0"/>
              </a:spcBef>
              <a:spcAft>
                <a:spcPts val="0"/>
              </a:spcAft>
              <a:buSzPts val="1100"/>
              <a:buChar char="●"/>
            </a:pPr>
            <a:r>
              <a:rPr lang="en"/>
              <a:t>This could be especially useful to Walmart executives in determining which stores might need extra financial resources or which stores might be at risk for going out of business.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e48c92a6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e48c92a6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Sania</a:t>
            </a:r>
            <a:endParaRPr/>
          </a:p>
          <a:p>
            <a:pPr indent="-298450" lvl="0" marL="457200" rtl="0" algn="l">
              <a:lnSpc>
                <a:spcPct val="115000"/>
              </a:lnSpc>
              <a:spcBef>
                <a:spcPts val="0"/>
              </a:spcBef>
              <a:spcAft>
                <a:spcPts val="0"/>
              </a:spcAft>
              <a:buSzPts val="1100"/>
              <a:buChar char="●"/>
            </a:pPr>
            <a:r>
              <a:rPr lang="en"/>
              <a:t>For the testing portion of our project, we first </a:t>
            </a:r>
            <a:r>
              <a:rPr lang="en"/>
              <a:t>used the head and tail functions to ensure that our data was read in correctly and looked similar to the csv files.</a:t>
            </a:r>
            <a:endParaRPr/>
          </a:p>
          <a:p>
            <a:pPr indent="-298450" lvl="0" marL="457200" rtl="0" algn="l">
              <a:lnSpc>
                <a:spcPct val="115000"/>
              </a:lnSpc>
              <a:spcBef>
                <a:spcPts val="0"/>
              </a:spcBef>
              <a:spcAft>
                <a:spcPts val="0"/>
              </a:spcAft>
              <a:buSzPts val="1100"/>
              <a:buChar char="●"/>
            </a:pPr>
            <a:r>
              <a:rPr lang="en"/>
              <a:t>After merging the data, we also checked that our new data frame had the correct number of rows.</a:t>
            </a:r>
            <a:endParaRPr/>
          </a:p>
          <a:p>
            <a:pPr indent="-298450" lvl="0" marL="457200" rtl="0" algn="l">
              <a:lnSpc>
                <a:spcPct val="115000"/>
              </a:lnSpc>
              <a:spcBef>
                <a:spcPts val="0"/>
              </a:spcBef>
              <a:spcAft>
                <a:spcPts val="0"/>
              </a:spcAft>
              <a:buSzPts val="1100"/>
              <a:buChar char="●"/>
            </a:pPr>
            <a:r>
              <a:rPr lang="en"/>
              <a:t>Finally, we wrote unit tests for both of our functions, average sales and average December temperature. Both of these tests passed, so we concluded that the functions were working properly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5e48c92a6b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e48c92a6b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Elizabeth</a:t>
            </a:r>
            <a:endParaRPr/>
          </a:p>
          <a:p>
            <a:pPr indent="-298450" lvl="0" marL="457200" rtl="0" algn="l">
              <a:spcBef>
                <a:spcPts val="0"/>
              </a:spcBef>
              <a:spcAft>
                <a:spcPts val="0"/>
              </a:spcAft>
              <a:buSzPts val="1100"/>
              <a:buChar char="●"/>
            </a:pPr>
            <a:r>
              <a:rPr lang="en"/>
              <a:t>Many stores showed an increase in sales around the winter holiday season as well as an increase in sales during other holiday weeks.</a:t>
            </a:r>
            <a:endParaRPr/>
          </a:p>
          <a:p>
            <a:pPr indent="-298450" lvl="0" marL="457200" rtl="0" algn="l">
              <a:spcBef>
                <a:spcPts val="0"/>
              </a:spcBef>
              <a:spcAft>
                <a:spcPts val="0"/>
              </a:spcAft>
              <a:buSzPts val="1100"/>
              <a:buChar char="●"/>
            </a:pPr>
            <a:r>
              <a:rPr lang="en"/>
              <a:t>Given this information, we would recommend to Walmart executives to allocate more funding towards advertising or other recruiting events during the winter holiday season, as this is typically the time of the year when they experience the greatest increase in sales. </a:t>
            </a:r>
            <a:endParaRPr/>
          </a:p>
          <a:p>
            <a:pPr indent="-298450" lvl="0" marL="457200" rtl="0" algn="l">
              <a:spcBef>
                <a:spcPts val="0"/>
              </a:spcBef>
              <a:spcAft>
                <a:spcPts val="0"/>
              </a:spcAft>
              <a:buSzPts val="1100"/>
              <a:buChar char="●"/>
            </a:pPr>
            <a:r>
              <a:rPr lang="en"/>
              <a:t>They could also look into applying the sales tactics that they incorporate during the winter holiday season to other holiday weeks, such as Halloween, Easter, and the 4th of July in an attempt to increase sales during these weeks as well.</a:t>
            </a:r>
            <a:endParaRPr/>
          </a:p>
          <a:p>
            <a:pPr indent="-298450" lvl="0" marL="457200" rtl="0" algn="l">
              <a:spcBef>
                <a:spcPts val="0"/>
              </a:spcBef>
              <a:spcAft>
                <a:spcPts val="0"/>
              </a:spcAft>
              <a:buSzPts val="1100"/>
              <a:buChar char="●"/>
            </a:pPr>
            <a:r>
              <a:rPr lang="en"/>
              <a:t>We were also able to determine which stores showed abnormal trends in weekly sales. </a:t>
            </a:r>
            <a:endParaRPr/>
          </a:p>
          <a:p>
            <a:pPr indent="-298450" lvl="0" marL="457200" rtl="0" algn="l">
              <a:lnSpc>
                <a:spcPct val="115000"/>
              </a:lnSpc>
              <a:spcBef>
                <a:spcPts val="0"/>
              </a:spcBef>
              <a:spcAft>
                <a:spcPts val="0"/>
              </a:spcAft>
              <a:buSzPts val="1100"/>
              <a:buChar char="●"/>
            </a:pPr>
            <a:r>
              <a:rPr lang="en"/>
              <a:t>Store number 38 showed a steady increase in weekly sales, so it might be a helpful reference to use as an example for stores that are not performing as well.</a:t>
            </a:r>
            <a:endParaRPr/>
          </a:p>
          <a:p>
            <a:pPr indent="-298450" lvl="0" marL="457200" rtl="0" algn="l">
              <a:lnSpc>
                <a:spcPct val="115000"/>
              </a:lnSpc>
              <a:spcBef>
                <a:spcPts val="0"/>
              </a:spcBef>
              <a:spcAft>
                <a:spcPts val="0"/>
              </a:spcAft>
              <a:buSzPts val="1100"/>
              <a:buChar char="●"/>
            </a:pPr>
            <a:r>
              <a:rPr lang="en"/>
              <a:t>Store number 36 exhibited a steady decrease in weekly sales over time. Walmart may want to think about closing this store or incorporating new management and sales tactics in order to reverse the downward trend.</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5e48c92a6b_1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5e48c92a6b_1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e48c92a6b_1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e48c92a6b_1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Sania</a:t>
            </a:r>
            <a:endParaRPr sz="1000"/>
          </a:p>
          <a:p>
            <a:pPr indent="0" lvl="0" marL="0" rtl="0" algn="l">
              <a:spcBef>
                <a:spcPts val="0"/>
              </a:spcBef>
              <a:spcAft>
                <a:spcPts val="0"/>
              </a:spcAft>
              <a:buNone/>
            </a:pPr>
            <a:r>
              <a:rPr lang="en" sz="1000"/>
              <a:t>On July 2, 1962, Sam Walton opens the first Walmart store in Rogers, Arkansas.</a:t>
            </a:r>
            <a:endParaRPr sz="1000"/>
          </a:p>
          <a:p>
            <a:pPr indent="0" lvl="0" marL="0" rtl="0" algn="l">
              <a:spcBef>
                <a:spcPts val="0"/>
              </a:spcBef>
              <a:spcAft>
                <a:spcPts val="0"/>
              </a:spcAft>
              <a:buNone/>
            </a:pPr>
            <a:r>
              <a:rPr lang="en" sz="1000"/>
              <a:t>The Walmart logo has changed 6 times with the post recent logo pictured above.</a:t>
            </a:r>
            <a:endParaRPr sz="1000"/>
          </a:p>
          <a:p>
            <a:pPr indent="0" lvl="0" marL="0" rtl="0" algn="l">
              <a:spcBef>
                <a:spcPts val="0"/>
              </a:spcBef>
              <a:spcAft>
                <a:spcPts val="0"/>
              </a:spcAft>
              <a:buNone/>
            </a:pPr>
            <a:r>
              <a:rPr lang="en" sz="1000"/>
              <a:t>Walmarts revenue for 2019 is around 514 billion (an increase of 2.8% form 2018)</a:t>
            </a:r>
            <a:endParaRPr sz="1000"/>
          </a:p>
          <a:p>
            <a:pPr indent="0" lvl="0" marL="0" rtl="0" algn="l">
              <a:spcBef>
                <a:spcPts val="0"/>
              </a:spcBef>
              <a:spcAft>
                <a:spcPts val="0"/>
              </a:spcAft>
              <a:buNone/>
            </a:pPr>
            <a:r>
              <a:rPr lang="en" sz="1000"/>
              <a:t>Is the most profitable retailer in the United States from 1988 till this day .</a:t>
            </a:r>
            <a:endParaRPr sz="1000"/>
          </a:p>
          <a:p>
            <a:pPr indent="0" lvl="0" marL="0" rtl="0" algn="l">
              <a:spcBef>
                <a:spcPts val="0"/>
              </a:spcBef>
              <a:spcAft>
                <a:spcPts val="0"/>
              </a:spcAft>
              <a:buNone/>
            </a:pPr>
            <a:r>
              <a:rPr lang="en" sz="1000"/>
              <a:t>In 2018, the top selling Walmart product in Virginia was a cooler. </a:t>
            </a:r>
            <a:endParaRPr sz="1000"/>
          </a:p>
          <a:p>
            <a:pPr indent="0" lvl="0" marL="0" rtl="0" algn="l">
              <a:spcBef>
                <a:spcPts val="0"/>
              </a:spcBef>
              <a:spcAft>
                <a:spcPts val="0"/>
              </a:spcAft>
              <a:buNone/>
            </a:pPr>
            <a:r>
              <a:rPr lang="en" sz="1000"/>
              <a:t>Walmart </a:t>
            </a:r>
            <a:r>
              <a:rPr lang="en" sz="1000"/>
              <a:t>loses</a:t>
            </a:r>
            <a:r>
              <a:rPr lang="en" sz="1000"/>
              <a:t> 3 Billion dollars annually to theft </a:t>
            </a:r>
            <a:endParaRPr sz="1000"/>
          </a:p>
          <a:p>
            <a:pPr indent="0" lvl="0" marL="0" rtl="0" algn="l">
              <a:spcBef>
                <a:spcPts val="0"/>
              </a:spcBef>
              <a:spcAft>
                <a:spcPts val="0"/>
              </a:spcAft>
              <a:buNone/>
            </a:pPr>
            <a:r>
              <a:rPr lang="en" sz="1000"/>
              <a:t>Sania</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e48c92a6b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e48c92a6b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Sania</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e48c92a6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e48c92a6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Sania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5e48c92a6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5e48c92a6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Mariah</a:t>
            </a:r>
            <a:endParaRPr/>
          </a:p>
          <a:p>
            <a:pPr indent="0" lvl="0" marL="0" rtl="0" algn="l">
              <a:spcBef>
                <a:spcPts val="0"/>
              </a:spcBef>
              <a:spcAft>
                <a:spcPts val="0"/>
              </a:spcAft>
              <a:buNone/>
            </a:pPr>
            <a:r>
              <a:rPr lang="en"/>
              <a:t>Created a new column that was an identifier date+store number in the train dataframe</a:t>
            </a:r>
            <a:endParaRPr/>
          </a:p>
          <a:p>
            <a:pPr indent="0" lvl="0" marL="0" rtl="0" algn="l">
              <a:spcBef>
                <a:spcPts val="0"/>
              </a:spcBef>
              <a:spcAft>
                <a:spcPts val="0"/>
              </a:spcAft>
              <a:buNone/>
            </a:pPr>
            <a:r>
              <a:rPr lang="en"/>
              <a:t>So that we used the groupby function to sum the weekly sales data for each week for each store</a:t>
            </a:r>
            <a:endParaRPr/>
          </a:p>
          <a:p>
            <a:pPr indent="0" lvl="0" marL="0" rtl="0" algn="l">
              <a:spcBef>
                <a:spcPts val="0"/>
              </a:spcBef>
              <a:spcAft>
                <a:spcPts val="0"/>
              </a:spcAft>
              <a:buNone/>
            </a:pPr>
            <a:r>
              <a:rPr lang="en"/>
              <a:t>We made the same identifier column date+store in the features dataframe so that we would have a matching col to merge on</a:t>
            </a:r>
            <a:endParaRPr/>
          </a:p>
          <a:p>
            <a:pPr indent="0" lvl="0" marL="0" rtl="0" algn="l">
              <a:spcBef>
                <a:spcPts val="0"/>
              </a:spcBef>
              <a:spcAft>
                <a:spcPts val="0"/>
              </a:spcAft>
              <a:buNone/>
            </a:pPr>
            <a:r>
              <a:rPr lang="en"/>
              <a:t>The data+store identifier was the index and not a col in the sumsdf so we changed it to be an actual column</a:t>
            </a:r>
            <a:endParaRPr/>
          </a:p>
          <a:p>
            <a:pPr indent="0" lvl="0" marL="0" rtl="0" algn="l">
              <a:spcBef>
                <a:spcPts val="0"/>
              </a:spcBef>
              <a:spcAft>
                <a:spcPts val="0"/>
              </a:spcAft>
              <a:buNone/>
            </a:pPr>
            <a:r>
              <a:rPr lang="en"/>
              <a:t>Then we used the merge function so that each week for each store would have a sum of the weekly sales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e48c92a6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e48c92a6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Elizabeth</a:t>
            </a:r>
            <a:endParaRPr/>
          </a:p>
          <a:p>
            <a:pPr indent="-298450" lvl="0" marL="457200" rtl="0" algn="l">
              <a:spcBef>
                <a:spcPts val="0"/>
              </a:spcBef>
              <a:spcAft>
                <a:spcPts val="0"/>
              </a:spcAft>
              <a:buSzPts val="1100"/>
              <a:buChar char="●"/>
            </a:pPr>
            <a:r>
              <a:rPr lang="en"/>
              <a:t>Here you can see the first 6 rows of our final merged data frame.</a:t>
            </a:r>
            <a:endParaRPr/>
          </a:p>
          <a:p>
            <a:pPr indent="-298450" lvl="0" marL="457200" rtl="0" algn="l">
              <a:spcBef>
                <a:spcPts val="0"/>
              </a:spcBef>
              <a:spcAft>
                <a:spcPts val="0"/>
              </a:spcAft>
              <a:buSzPts val="1100"/>
              <a:buChar char="●"/>
            </a:pPr>
            <a:r>
              <a:rPr lang="en"/>
              <a:t>The columns include index, store number, date, temperature in Fahrenheit, fuel price in USD, 5 MarkDowns, consumer price index, unemployment rate, whether or not the week is a holiday, datestore (which is what we used to merge the two data frames), and weekly sales, also in USD.</a:t>
            </a:r>
            <a:endParaRPr/>
          </a:p>
          <a:p>
            <a:pPr indent="-298450" lvl="0" marL="457200" rtl="0" algn="l">
              <a:spcBef>
                <a:spcPts val="0"/>
              </a:spcBef>
              <a:spcAft>
                <a:spcPts val="0"/>
              </a:spcAft>
              <a:buSzPts val="1100"/>
              <a:buChar char="●"/>
            </a:pPr>
            <a:r>
              <a:rPr lang="en"/>
              <a:t>We were mainly interested in analyzing trends in weekly sales, specifically how they may be affected by temperature, fuel price, unemployment rates, and holidays. </a:t>
            </a:r>
            <a:endParaRPr/>
          </a:p>
          <a:p>
            <a:pPr indent="-298450" lvl="0" marL="457200" rtl="0" algn="l">
              <a:lnSpc>
                <a:spcPct val="115000"/>
              </a:lnSpc>
              <a:spcBef>
                <a:spcPts val="0"/>
              </a:spcBef>
              <a:spcAft>
                <a:spcPts val="0"/>
              </a:spcAft>
              <a:buSzPts val="1100"/>
              <a:buChar char="●"/>
            </a:pPr>
            <a:r>
              <a:rPr lang="en"/>
              <a:t>It should be noted that each of the MarkDown columns included many “NA” values. However, we did not use the information in these columns in our analysis, so these missing values did not affect our final conclusions, and we did not need to exclude any rows from our data frame. </a:t>
            </a:r>
            <a:endParaRPr/>
          </a:p>
          <a:p>
            <a:pPr indent="-298450" lvl="0" marL="457200" rtl="0" algn="l">
              <a:lnSpc>
                <a:spcPct val="115000"/>
              </a:lnSpc>
              <a:spcBef>
                <a:spcPts val="0"/>
              </a:spcBef>
              <a:spcAft>
                <a:spcPts val="0"/>
              </a:spcAft>
              <a:buSzPts val="1100"/>
              <a:buChar char="●"/>
            </a:pPr>
            <a:r>
              <a:rPr lang="en"/>
              <a:t>Our last step in cleaning the data was to convert the type of the Date column to be read as a date with the format Year-Month-Day, and then we were able to start data analysis.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e48c92a6b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e48c92a6b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a:t>
            </a:r>
            <a:endParaRPr/>
          </a:p>
          <a:p>
            <a:pPr indent="-298450" lvl="0" marL="457200" rtl="0" algn="l">
              <a:spcBef>
                <a:spcPts val="0"/>
              </a:spcBef>
              <a:spcAft>
                <a:spcPts val="0"/>
              </a:spcAft>
              <a:buSzPts val="1100"/>
              <a:buChar char="●"/>
            </a:pPr>
            <a:r>
              <a:rPr lang="en"/>
              <a:t>Since one of our goals is to find the main factors of sales, we worked with the data we had to see what effects they had on store sales.</a:t>
            </a:r>
            <a:endParaRPr/>
          </a:p>
          <a:p>
            <a:pPr indent="-298450" lvl="0" marL="457200" rtl="0" algn="l">
              <a:spcBef>
                <a:spcPts val="0"/>
              </a:spcBef>
              <a:spcAft>
                <a:spcPts val="0"/>
              </a:spcAft>
              <a:buSzPts val="1100"/>
              <a:buChar char="●"/>
            </a:pPr>
            <a:r>
              <a:rPr lang="en"/>
              <a:t>Major shift in unemployment shows negative correlation between unemployment rate and weekly sales</a:t>
            </a:r>
            <a:endParaRPr/>
          </a:p>
          <a:p>
            <a:pPr indent="-298450" lvl="0" marL="457200" rtl="0" algn="l">
              <a:spcBef>
                <a:spcPts val="0"/>
              </a:spcBef>
              <a:spcAft>
                <a:spcPts val="0"/>
              </a:spcAft>
              <a:buSzPts val="1100"/>
              <a:buChar char="●"/>
            </a:pPr>
            <a:r>
              <a:rPr lang="en"/>
              <a:t>Sales tend to peak when temperature is just right - between 40-60 degrees - this could also be holiday season (December)</a:t>
            </a:r>
            <a:endParaRPr/>
          </a:p>
          <a:p>
            <a:pPr indent="-298450" lvl="0" marL="457200" rtl="0" algn="l">
              <a:spcBef>
                <a:spcPts val="0"/>
              </a:spcBef>
              <a:spcAft>
                <a:spcPts val="0"/>
              </a:spcAft>
              <a:buSzPts val="1100"/>
              <a:buChar char="●"/>
            </a:pPr>
            <a:r>
              <a:rPr lang="en"/>
              <a:t>CPI doesn’t say much - not enough time to show a trend</a:t>
            </a:r>
            <a:endParaRPr/>
          </a:p>
          <a:p>
            <a:pPr indent="-298450" lvl="0" marL="457200" rtl="0" algn="l">
              <a:spcBef>
                <a:spcPts val="0"/>
              </a:spcBef>
              <a:spcAft>
                <a:spcPts val="0"/>
              </a:spcAft>
              <a:buSzPts val="1100"/>
              <a:buChar char="●"/>
            </a:pPr>
            <a:r>
              <a:rPr lang="en"/>
              <a:t>On the one hand, lower fuel prices should indicate higher sales, but the lowest prices (below 3.25) are post ‘08 crisis, so makes sense that sales stay low since low demand for consumer goods. Makes sense that higher fuel prices correlate with lower sales, since this leaves consumer with less discretionary spending</a:t>
            </a:r>
            <a:endParaRPr/>
          </a:p>
          <a:p>
            <a:pPr indent="-298450" lvl="0" marL="457200" rtl="0" algn="l">
              <a:spcBef>
                <a:spcPts val="0"/>
              </a:spcBef>
              <a:spcAft>
                <a:spcPts val="0"/>
              </a:spcAft>
              <a:buSzPts val="1100"/>
              <a:buChar char="●"/>
            </a:pPr>
            <a:r>
              <a:rPr lang="en"/>
              <a:t>Snapshot in time shows larger stores almost always have higher monthly sales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5e48c92a6b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5e48c92a6b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a:t>
            </a:r>
            <a:endParaRPr/>
          </a:p>
          <a:p>
            <a:pPr indent="-298450" lvl="0" marL="457200" rtl="0" algn="l">
              <a:spcBef>
                <a:spcPts val="0"/>
              </a:spcBef>
              <a:spcAft>
                <a:spcPts val="0"/>
              </a:spcAft>
              <a:buSzPts val="1100"/>
              <a:buChar char="●"/>
            </a:pPr>
            <a:r>
              <a:rPr lang="en"/>
              <a:t>Fuel price starting to pare from ‘08 crisis after mid 2011, then cyclical patterns</a:t>
            </a:r>
            <a:endParaRPr/>
          </a:p>
          <a:p>
            <a:pPr indent="-298450" lvl="0" marL="457200" rtl="0" algn="l">
              <a:spcBef>
                <a:spcPts val="0"/>
              </a:spcBef>
              <a:spcAft>
                <a:spcPts val="0"/>
              </a:spcAft>
              <a:buSzPts val="1100"/>
              <a:buChar char="●"/>
            </a:pPr>
            <a:r>
              <a:rPr lang="en"/>
              <a:t>Same story with unemployment, we see that around the same time unemployment gradually decreases</a:t>
            </a:r>
            <a:endParaRPr/>
          </a:p>
          <a:p>
            <a:pPr indent="-298450" lvl="0" marL="457200" rtl="0" algn="l">
              <a:spcBef>
                <a:spcPts val="0"/>
              </a:spcBef>
              <a:spcAft>
                <a:spcPts val="0"/>
              </a:spcAft>
              <a:buSzPts val="1100"/>
              <a:buChar char="●"/>
            </a:pPr>
            <a:r>
              <a:rPr lang="en"/>
              <a:t>Whether this has a wholistic effect on every store doesn’t apply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e48c92a6b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e48c92a6b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Mariah</a:t>
            </a:r>
            <a:endParaRPr/>
          </a:p>
          <a:p>
            <a:pPr indent="0" lvl="0" marL="0" rtl="0" algn="l">
              <a:spcBef>
                <a:spcPts val="0"/>
              </a:spcBef>
              <a:spcAft>
                <a:spcPts val="0"/>
              </a:spcAft>
              <a:buNone/>
            </a:pPr>
            <a:r>
              <a:rPr lang="en"/>
              <a:t>We plotted weekly sales over time for all 45 stores</a:t>
            </a:r>
            <a:endParaRPr/>
          </a:p>
          <a:p>
            <a:pPr indent="0" lvl="0" marL="0" rtl="0" algn="l">
              <a:spcBef>
                <a:spcPts val="0"/>
              </a:spcBef>
              <a:spcAft>
                <a:spcPts val="0"/>
              </a:spcAft>
              <a:buNone/>
            </a:pPr>
            <a:r>
              <a:rPr lang="en"/>
              <a:t>The plot in the middle is characteristic of what we saw, almost all stores were like this </a:t>
            </a:r>
            <a:endParaRPr/>
          </a:p>
          <a:p>
            <a:pPr indent="0" lvl="0" marL="0" rtl="0" algn="l">
              <a:spcBef>
                <a:spcPts val="0"/>
              </a:spcBef>
              <a:spcAft>
                <a:spcPts val="0"/>
              </a:spcAft>
              <a:buNone/>
            </a:pPr>
            <a:r>
              <a:rPr lang="en"/>
              <a:t>Seasonal holiday peaks in December that we think are associated with Chistmas shopping</a:t>
            </a:r>
            <a:endParaRPr/>
          </a:p>
          <a:p>
            <a:pPr indent="0" lvl="0" marL="0" rtl="0" algn="l">
              <a:spcBef>
                <a:spcPts val="0"/>
              </a:spcBef>
              <a:spcAft>
                <a:spcPts val="0"/>
              </a:spcAft>
              <a:buNone/>
            </a:pPr>
            <a:r>
              <a:rPr lang="en"/>
              <a:t>The store on the left curiously lacks any seasonal peaks, it steadily increases- why?</a:t>
            </a:r>
            <a:endParaRPr/>
          </a:p>
          <a:p>
            <a:pPr indent="0" lvl="0" marL="0" rtl="0" algn="l">
              <a:spcBef>
                <a:spcPts val="0"/>
              </a:spcBef>
              <a:spcAft>
                <a:spcPts val="0"/>
              </a:spcAft>
              <a:buNone/>
            </a:pPr>
            <a:r>
              <a:rPr lang="en"/>
              <a:t>The store on the right curiously lacks any peaks and is heading down - why? Maybe we should close it?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710175" y="295715"/>
            <a:ext cx="4255500" cy="413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A “Peak” into Walmart Sales:</a:t>
            </a:r>
            <a:endParaRPr/>
          </a:p>
          <a:p>
            <a:pPr indent="0" lvl="0" marL="0" rtl="0" algn="l">
              <a:spcBef>
                <a:spcPts val="0"/>
              </a:spcBef>
              <a:spcAft>
                <a:spcPts val="0"/>
              </a:spcAft>
              <a:buNone/>
            </a:pPr>
            <a:r>
              <a:rPr lang="en"/>
              <a:t>How to Maximize Business Profit</a:t>
            </a:r>
            <a:endParaRPr/>
          </a:p>
        </p:txBody>
      </p:sp>
      <p:sp>
        <p:nvSpPr>
          <p:cNvPr id="135" name="Google Shape;135;p13"/>
          <p:cNvSpPr txBox="1"/>
          <p:nvPr>
            <p:ph idx="1" type="subTitle"/>
          </p:nvPr>
        </p:nvSpPr>
        <p:spPr>
          <a:xfrm>
            <a:off x="3710175" y="4572125"/>
            <a:ext cx="5028900" cy="3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Elizabeth Driskill, Mariah Hurt, Arti Patel, and Sania Rasheed</a:t>
            </a:r>
            <a:endParaRPr/>
          </a:p>
        </p:txBody>
      </p:sp>
      <p:pic>
        <p:nvPicPr>
          <p:cNvPr id="136" name="Google Shape;136;p13"/>
          <p:cNvPicPr preferRelativeResize="0"/>
          <p:nvPr/>
        </p:nvPicPr>
        <p:blipFill>
          <a:blip r:embed="rId3">
            <a:alphaModFix/>
          </a:blip>
          <a:stretch>
            <a:fillRect/>
          </a:stretch>
        </p:blipFill>
        <p:spPr>
          <a:xfrm>
            <a:off x="144700" y="3104475"/>
            <a:ext cx="3498026" cy="171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Weekly Sales for All Stores</a:t>
            </a:r>
            <a:endParaRPr sz="3000"/>
          </a:p>
        </p:txBody>
      </p:sp>
      <p:sp>
        <p:nvSpPr>
          <p:cNvPr id="210" name="Google Shape;210;p22"/>
          <p:cNvSpPr txBox="1"/>
          <p:nvPr>
            <p:ph idx="1" type="body"/>
          </p:nvPr>
        </p:nvSpPr>
        <p:spPr>
          <a:xfrm>
            <a:off x="143450" y="1559250"/>
            <a:ext cx="2366100" cy="2939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Weekly Sales vary widely across the 45 stores</a:t>
            </a:r>
            <a:endParaRPr sz="1400"/>
          </a:p>
          <a:p>
            <a:pPr indent="-317500" lvl="0" marL="457200" rtl="0" algn="l">
              <a:spcBef>
                <a:spcPts val="0"/>
              </a:spcBef>
              <a:spcAft>
                <a:spcPts val="0"/>
              </a:spcAft>
              <a:buSzPts val="1400"/>
              <a:buChar char="●"/>
            </a:pPr>
            <a:r>
              <a:rPr lang="en" sz="1400"/>
              <a:t>Stores 36, 38 and 45 </a:t>
            </a:r>
            <a:endParaRPr sz="1400"/>
          </a:p>
          <a:p>
            <a:pPr indent="-317500" lvl="1" marL="914400" rtl="0" algn="l">
              <a:spcBef>
                <a:spcPts val="0"/>
              </a:spcBef>
              <a:spcAft>
                <a:spcPts val="0"/>
              </a:spcAft>
              <a:buSzPts val="1400"/>
              <a:buChar char="○"/>
            </a:pPr>
            <a:r>
              <a:rPr lang="en" sz="1400"/>
              <a:t>appear to have similar averages</a:t>
            </a:r>
            <a:endParaRPr sz="1400"/>
          </a:p>
          <a:p>
            <a:pPr indent="-317500" lvl="1" marL="914400" rtl="0" algn="l">
              <a:spcBef>
                <a:spcPts val="0"/>
              </a:spcBef>
              <a:spcAft>
                <a:spcPts val="0"/>
              </a:spcAft>
              <a:buSzPts val="1400"/>
              <a:buChar char="○"/>
            </a:pPr>
            <a:r>
              <a:rPr lang="en" sz="1400"/>
              <a:t>however, figures in previous slides reveal patterns over time</a:t>
            </a:r>
            <a:endParaRPr sz="1400"/>
          </a:p>
        </p:txBody>
      </p:sp>
      <p:pic>
        <p:nvPicPr>
          <p:cNvPr id="211" name="Google Shape;211;p22"/>
          <p:cNvPicPr preferRelativeResize="0"/>
          <p:nvPr/>
        </p:nvPicPr>
        <p:blipFill>
          <a:blip r:embed="rId3">
            <a:alphaModFix/>
          </a:blip>
          <a:stretch>
            <a:fillRect/>
          </a:stretch>
        </p:blipFill>
        <p:spPr>
          <a:xfrm>
            <a:off x="2785575" y="1464550"/>
            <a:ext cx="5939424" cy="3128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1145100" y="393750"/>
            <a:ext cx="8274000" cy="6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Comparing Effects of a Holiday on Sales</a:t>
            </a:r>
            <a:endParaRPr sz="3000"/>
          </a:p>
        </p:txBody>
      </p:sp>
      <p:pic>
        <p:nvPicPr>
          <p:cNvPr id="217" name="Google Shape;217;p23"/>
          <p:cNvPicPr preferRelativeResize="0"/>
          <p:nvPr/>
        </p:nvPicPr>
        <p:blipFill>
          <a:blip r:embed="rId3">
            <a:alphaModFix/>
          </a:blip>
          <a:stretch>
            <a:fillRect/>
          </a:stretch>
        </p:blipFill>
        <p:spPr>
          <a:xfrm>
            <a:off x="277675" y="1665063"/>
            <a:ext cx="4662325" cy="2622350"/>
          </a:xfrm>
          <a:prstGeom prst="rect">
            <a:avLst/>
          </a:prstGeom>
          <a:noFill/>
          <a:ln>
            <a:noFill/>
          </a:ln>
        </p:spPr>
      </p:pic>
      <p:pic>
        <p:nvPicPr>
          <p:cNvPr id="218" name="Google Shape;218;p23"/>
          <p:cNvPicPr preferRelativeResize="0"/>
          <p:nvPr/>
        </p:nvPicPr>
        <p:blipFill>
          <a:blip r:embed="rId4">
            <a:alphaModFix/>
          </a:blip>
          <a:stretch>
            <a:fillRect/>
          </a:stretch>
        </p:blipFill>
        <p:spPr>
          <a:xfrm>
            <a:off x="5303700" y="2072675"/>
            <a:ext cx="3479925" cy="1807125"/>
          </a:xfrm>
          <a:prstGeom prst="rect">
            <a:avLst/>
          </a:prstGeom>
          <a:noFill/>
          <a:ln>
            <a:noFill/>
          </a:ln>
        </p:spPr>
      </p:pic>
      <p:sp>
        <p:nvSpPr>
          <p:cNvPr id="219" name="Google Shape;219;p23"/>
          <p:cNvSpPr txBox="1"/>
          <p:nvPr/>
        </p:nvSpPr>
        <p:spPr>
          <a:xfrm>
            <a:off x="332588" y="4376150"/>
            <a:ext cx="4552500" cy="425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Holiday vs Non-Holiday for each of the 45 stores</a:t>
            </a:r>
            <a:endParaRPr>
              <a:solidFill>
                <a:schemeClr val="lt1"/>
              </a:solidFill>
              <a:latin typeface="Lato"/>
              <a:ea typeface="Lato"/>
              <a:cs typeface="Lato"/>
              <a:sym typeface="Lato"/>
            </a:endParaRPr>
          </a:p>
        </p:txBody>
      </p:sp>
      <p:sp>
        <p:nvSpPr>
          <p:cNvPr id="220" name="Google Shape;220;p23"/>
          <p:cNvSpPr txBox="1"/>
          <p:nvPr/>
        </p:nvSpPr>
        <p:spPr>
          <a:xfrm>
            <a:off x="5087515" y="4013150"/>
            <a:ext cx="3912300" cy="788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Font typeface="Lato"/>
              <a:buChar char="●"/>
            </a:pPr>
            <a:r>
              <a:rPr lang="en">
                <a:solidFill>
                  <a:schemeClr val="lt1"/>
                </a:solidFill>
                <a:latin typeface="Lato"/>
                <a:ea typeface="Lato"/>
                <a:cs typeface="Lato"/>
                <a:sym typeface="Lato"/>
              </a:rPr>
              <a:t>Average sales overall on Holidays vs. Non-Holidays</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Beyond the Original Specifications</a:t>
            </a:r>
            <a:endParaRPr sz="3000"/>
          </a:p>
        </p:txBody>
      </p:sp>
      <p:pic>
        <p:nvPicPr>
          <p:cNvPr id="226" name="Google Shape;226;p24"/>
          <p:cNvPicPr preferRelativeResize="0"/>
          <p:nvPr/>
        </p:nvPicPr>
        <p:blipFill rotWithShape="1">
          <a:blip r:embed="rId3">
            <a:alphaModFix/>
          </a:blip>
          <a:srcRect b="30268" l="0" r="0" t="18541"/>
          <a:stretch/>
        </p:blipFill>
        <p:spPr>
          <a:xfrm>
            <a:off x="213213" y="1786227"/>
            <a:ext cx="8717575" cy="785525"/>
          </a:xfrm>
          <a:prstGeom prst="rect">
            <a:avLst/>
          </a:prstGeom>
          <a:noFill/>
          <a:ln>
            <a:noFill/>
          </a:ln>
        </p:spPr>
      </p:pic>
      <p:pic>
        <p:nvPicPr>
          <p:cNvPr id="227" name="Google Shape;227;p24"/>
          <p:cNvPicPr preferRelativeResize="0"/>
          <p:nvPr/>
        </p:nvPicPr>
        <p:blipFill rotWithShape="1">
          <a:blip r:embed="rId4">
            <a:alphaModFix/>
          </a:blip>
          <a:srcRect b="18844" l="0" r="0" t="0"/>
          <a:stretch/>
        </p:blipFill>
        <p:spPr>
          <a:xfrm>
            <a:off x="497313" y="3266525"/>
            <a:ext cx="8149376" cy="1011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Testing</a:t>
            </a:r>
            <a:endParaRPr sz="3000"/>
          </a:p>
        </p:txBody>
      </p:sp>
      <p:pic>
        <p:nvPicPr>
          <p:cNvPr id="233" name="Google Shape;233;p25"/>
          <p:cNvPicPr preferRelativeResize="0"/>
          <p:nvPr/>
        </p:nvPicPr>
        <p:blipFill>
          <a:blip r:embed="rId3">
            <a:alphaModFix/>
          </a:blip>
          <a:stretch>
            <a:fillRect/>
          </a:stretch>
        </p:blipFill>
        <p:spPr>
          <a:xfrm>
            <a:off x="1443225" y="1104475"/>
            <a:ext cx="6257552" cy="381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Conclusions</a:t>
            </a:r>
            <a:endParaRPr sz="3000"/>
          </a:p>
        </p:txBody>
      </p:sp>
      <p:sp>
        <p:nvSpPr>
          <p:cNvPr id="239" name="Google Shape;239;p26"/>
          <p:cNvSpPr txBox="1"/>
          <p:nvPr>
            <p:ph idx="1" type="body"/>
          </p:nvPr>
        </p:nvSpPr>
        <p:spPr>
          <a:xfrm>
            <a:off x="1297500" y="1454900"/>
            <a:ext cx="4141500" cy="3252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Sales spike around winter holidays for most stores</a:t>
            </a:r>
            <a:endParaRPr sz="1800"/>
          </a:p>
          <a:p>
            <a:pPr indent="-342900" lvl="1" marL="914400" rtl="0" algn="l">
              <a:spcBef>
                <a:spcPts val="0"/>
              </a:spcBef>
              <a:spcAft>
                <a:spcPts val="0"/>
              </a:spcAft>
              <a:buSzPts val="1800"/>
              <a:buChar char="○"/>
            </a:pPr>
            <a:r>
              <a:rPr lang="en" sz="1800"/>
              <a:t>Increase advertising</a:t>
            </a:r>
            <a:endParaRPr sz="1800"/>
          </a:p>
          <a:p>
            <a:pPr indent="-342900" lvl="1" marL="914400" rtl="0" algn="l">
              <a:spcBef>
                <a:spcPts val="0"/>
              </a:spcBef>
              <a:spcAft>
                <a:spcPts val="0"/>
              </a:spcAft>
              <a:buSzPts val="1800"/>
              <a:buChar char="○"/>
            </a:pPr>
            <a:r>
              <a:rPr lang="en" sz="1800"/>
              <a:t>Use similar sales tactics during other holidays</a:t>
            </a:r>
            <a:endParaRPr sz="1800"/>
          </a:p>
          <a:p>
            <a:pPr indent="-342900" lvl="0" marL="457200" rtl="0" algn="l">
              <a:spcBef>
                <a:spcPts val="0"/>
              </a:spcBef>
              <a:spcAft>
                <a:spcPts val="0"/>
              </a:spcAft>
              <a:buSzPts val="1800"/>
              <a:buChar char="●"/>
            </a:pPr>
            <a:r>
              <a:rPr lang="en" sz="1800"/>
              <a:t>Stores that show abnormal sales patterns should be further examined</a:t>
            </a:r>
            <a:endParaRPr sz="1800"/>
          </a:p>
          <a:p>
            <a:pPr indent="-342900" lvl="1" marL="914400" rtl="0" algn="l">
              <a:spcBef>
                <a:spcPts val="0"/>
              </a:spcBef>
              <a:spcAft>
                <a:spcPts val="0"/>
              </a:spcAft>
              <a:buSzPts val="1800"/>
              <a:buChar char="○"/>
            </a:pPr>
            <a:r>
              <a:rPr lang="en" sz="1800"/>
              <a:t>Store number 38</a:t>
            </a:r>
            <a:endParaRPr sz="1800"/>
          </a:p>
          <a:p>
            <a:pPr indent="-342900" lvl="1" marL="914400" rtl="0" algn="l">
              <a:spcBef>
                <a:spcPts val="0"/>
              </a:spcBef>
              <a:spcAft>
                <a:spcPts val="0"/>
              </a:spcAft>
              <a:buSzPts val="1800"/>
              <a:buChar char="○"/>
            </a:pPr>
            <a:r>
              <a:rPr lang="en" sz="1800"/>
              <a:t>Store number 36</a:t>
            </a:r>
            <a:endParaRPr sz="1800"/>
          </a:p>
        </p:txBody>
      </p:sp>
      <p:pic>
        <p:nvPicPr>
          <p:cNvPr id="240" name="Google Shape;240;p26"/>
          <p:cNvPicPr preferRelativeResize="0"/>
          <p:nvPr/>
        </p:nvPicPr>
        <p:blipFill>
          <a:blip r:embed="rId3">
            <a:alphaModFix/>
          </a:blip>
          <a:stretch>
            <a:fillRect/>
          </a:stretch>
        </p:blipFill>
        <p:spPr>
          <a:xfrm>
            <a:off x="6552250" y="3426200"/>
            <a:ext cx="2085925" cy="1585950"/>
          </a:xfrm>
          <a:prstGeom prst="rect">
            <a:avLst/>
          </a:prstGeom>
          <a:noFill/>
          <a:ln>
            <a:noFill/>
          </a:ln>
        </p:spPr>
      </p:pic>
      <p:pic>
        <p:nvPicPr>
          <p:cNvPr id="241" name="Google Shape;241;p26"/>
          <p:cNvPicPr preferRelativeResize="0"/>
          <p:nvPr/>
        </p:nvPicPr>
        <p:blipFill>
          <a:blip r:embed="rId4">
            <a:alphaModFix/>
          </a:blip>
          <a:stretch>
            <a:fillRect/>
          </a:stretch>
        </p:blipFill>
        <p:spPr>
          <a:xfrm>
            <a:off x="6552250" y="1796150"/>
            <a:ext cx="2085926" cy="1460599"/>
          </a:xfrm>
          <a:prstGeom prst="rect">
            <a:avLst/>
          </a:prstGeom>
          <a:noFill/>
          <a:ln>
            <a:noFill/>
          </a:ln>
        </p:spPr>
      </p:pic>
      <p:pic>
        <p:nvPicPr>
          <p:cNvPr id="242" name="Google Shape;242;p26"/>
          <p:cNvPicPr preferRelativeResize="0"/>
          <p:nvPr/>
        </p:nvPicPr>
        <p:blipFill>
          <a:blip r:embed="rId5">
            <a:alphaModFix/>
          </a:blip>
          <a:stretch>
            <a:fillRect/>
          </a:stretch>
        </p:blipFill>
        <p:spPr>
          <a:xfrm>
            <a:off x="6552250" y="135475"/>
            <a:ext cx="2085925" cy="1460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27"/>
          <p:cNvSpPr txBox="1"/>
          <p:nvPr>
            <p:ph type="title"/>
          </p:nvPr>
        </p:nvSpPr>
        <p:spPr>
          <a:xfrm>
            <a:off x="1187050" y="383400"/>
            <a:ext cx="7846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Limitations and Further Applications</a:t>
            </a:r>
            <a:endParaRPr sz="3000"/>
          </a:p>
        </p:txBody>
      </p:sp>
      <p:sp>
        <p:nvSpPr>
          <p:cNvPr id="248" name="Google Shape;248;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Our data was limited on details of the location of the store or of the town/city it was located in, sales can be affected by local factors/trends</a:t>
            </a:r>
            <a:endParaRPr sz="1800"/>
          </a:p>
          <a:p>
            <a:pPr indent="-342900" lvl="0" marL="457200" rtl="0" algn="l">
              <a:spcBef>
                <a:spcPts val="0"/>
              </a:spcBef>
              <a:spcAft>
                <a:spcPts val="0"/>
              </a:spcAft>
              <a:buSzPts val="1800"/>
              <a:buChar char="●"/>
            </a:pPr>
            <a:r>
              <a:rPr lang="en" sz="1800"/>
              <a:t>Our data was also limited by time, it only spanned over two years, while major trends of the economy span over several years</a:t>
            </a:r>
            <a:endParaRPr sz="1800"/>
          </a:p>
          <a:p>
            <a:pPr indent="-342900" lvl="0" marL="457200" rtl="0" algn="l">
              <a:spcBef>
                <a:spcPts val="0"/>
              </a:spcBef>
              <a:spcAft>
                <a:spcPts val="0"/>
              </a:spcAft>
              <a:buSzPts val="1800"/>
              <a:buChar char="●"/>
            </a:pPr>
            <a:r>
              <a:rPr lang="en" sz="1800"/>
              <a:t>Sales predictions are hard to make over something that cannot be quantified: a store could be doing well because of good management that invests and supports their employees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A Brief Introduction</a:t>
            </a:r>
            <a:endParaRPr sz="3000"/>
          </a:p>
        </p:txBody>
      </p:sp>
      <p:pic>
        <p:nvPicPr>
          <p:cNvPr id="142" name="Google Shape;142;p14"/>
          <p:cNvPicPr preferRelativeResize="0"/>
          <p:nvPr/>
        </p:nvPicPr>
        <p:blipFill>
          <a:blip r:embed="rId3">
            <a:alphaModFix/>
          </a:blip>
          <a:stretch>
            <a:fillRect/>
          </a:stretch>
        </p:blipFill>
        <p:spPr>
          <a:xfrm>
            <a:off x="3707737" y="1190375"/>
            <a:ext cx="2815499" cy="1865756"/>
          </a:xfrm>
          <a:prstGeom prst="rect">
            <a:avLst/>
          </a:prstGeom>
          <a:noFill/>
          <a:ln>
            <a:noFill/>
          </a:ln>
        </p:spPr>
      </p:pic>
      <p:sp>
        <p:nvSpPr>
          <p:cNvPr id="143" name="Google Shape;143;p14"/>
          <p:cNvSpPr txBox="1"/>
          <p:nvPr/>
        </p:nvSpPr>
        <p:spPr>
          <a:xfrm>
            <a:off x="399075" y="1906650"/>
            <a:ext cx="2815500" cy="23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44" name="Google Shape;144;p14"/>
          <p:cNvPicPr preferRelativeResize="0"/>
          <p:nvPr/>
        </p:nvPicPr>
        <p:blipFill>
          <a:blip r:embed="rId4">
            <a:alphaModFix/>
          </a:blip>
          <a:stretch>
            <a:fillRect/>
          </a:stretch>
        </p:blipFill>
        <p:spPr>
          <a:xfrm>
            <a:off x="1387825" y="1190375"/>
            <a:ext cx="1751075" cy="3055199"/>
          </a:xfrm>
          <a:prstGeom prst="rect">
            <a:avLst/>
          </a:prstGeom>
          <a:noFill/>
          <a:ln>
            <a:noFill/>
          </a:ln>
        </p:spPr>
      </p:pic>
      <p:pic>
        <p:nvPicPr>
          <p:cNvPr id="145" name="Google Shape;145;p14"/>
          <p:cNvPicPr preferRelativeResize="0"/>
          <p:nvPr/>
        </p:nvPicPr>
        <p:blipFill>
          <a:blip r:embed="rId5">
            <a:alphaModFix/>
          </a:blip>
          <a:stretch>
            <a:fillRect/>
          </a:stretch>
        </p:blipFill>
        <p:spPr>
          <a:xfrm>
            <a:off x="4239950" y="3184375"/>
            <a:ext cx="1751075" cy="1751075"/>
          </a:xfrm>
          <a:prstGeom prst="rect">
            <a:avLst/>
          </a:prstGeom>
          <a:noFill/>
          <a:ln>
            <a:noFill/>
          </a:ln>
        </p:spPr>
      </p:pic>
      <p:pic>
        <p:nvPicPr>
          <p:cNvPr id="146" name="Google Shape;146;p14"/>
          <p:cNvPicPr preferRelativeResize="0"/>
          <p:nvPr/>
        </p:nvPicPr>
        <p:blipFill>
          <a:blip r:embed="rId6">
            <a:alphaModFix/>
          </a:blip>
          <a:stretch>
            <a:fillRect/>
          </a:stretch>
        </p:blipFill>
        <p:spPr>
          <a:xfrm>
            <a:off x="7016400" y="1190373"/>
            <a:ext cx="1751075" cy="30551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Our Goal </a:t>
            </a:r>
            <a:endParaRPr sz="3000"/>
          </a:p>
          <a:p>
            <a:pPr indent="0" lvl="0" marL="0" rtl="0" algn="l">
              <a:spcBef>
                <a:spcPts val="0"/>
              </a:spcBef>
              <a:spcAft>
                <a:spcPts val="0"/>
              </a:spcAft>
              <a:buNone/>
            </a:pPr>
            <a:r>
              <a:t/>
            </a:r>
            <a:endParaRPr/>
          </a:p>
        </p:txBody>
      </p:sp>
      <p:sp>
        <p:nvSpPr>
          <p:cNvPr id="152" name="Google Shape;152;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What suggestions could we provide to Walmart executives about how they should move forward with their company, and what sales tactics should they use?</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Our Data Set</a:t>
            </a:r>
            <a:endParaRPr sz="3000"/>
          </a:p>
        </p:txBody>
      </p:sp>
      <p:sp>
        <p:nvSpPr>
          <p:cNvPr id="158" name="Google Shape;158;p16"/>
          <p:cNvSpPr txBox="1"/>
          <p:nvPr>
            <p:ph idx="1" type="body"/>
          </p:nvPr>
        </p:nvSpPr>
        <p:spPr>
          <a:xfrm>
            <a:off x="1297500" y="1111825"/>
            <a:ext cx="3742200" cy="385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Data obtained from Kaggle.com</a:t>
            </a:r>
            <a:endParaRPr sz="1500"/>
          </a:p>
          <a:p>
            <a:pPr indent="-323850" lvl="0" marL="457200" rtl="0" algn="l">
              <a:spcBef>
                <a:spcPts val="0"/>
              </a:spcBef>
              <a:spcAft>
                <a:spcPts val="0"/>
              </a:spcAft>
              <a:buSzPts val="1500"/>
              <a:buChar char="●"/>
            </a:pPr>
            <a:r>
              <a:rPr lang="en" sz="1500"/>
              <a:t>Consisted of 5 different CSV  files</a:t>
            </a:r>
            <a:endParaRPr sz="1500"/>
          </a:p>
          <a:p>
            <a:pPr indent="-323850" lvl="1" marL="914400" rtl="0" algn="l">
              <a:spcBef>
                <a:spcPts val="0"/>
              </a:spcBef>
              <a:spcAft>
                <a:spcPts val="0"/>
              </a:spcAft>
              <a:buSzPts val="1500"/>
              <a:buChar char="○"/>
            </a:pPr>
            <a:r>
              <a:rPr lang="en" sz="1500"/>
              <a:t>We used 2 out of the 5: </a:t>
            </a:r>
            <a:endParaRPr sz="1500"/>
          </a:p>
          <a:p>
            <a:pPr indent="-323850" lvl="2" marL="1371600" rtl="0" algn="l">
              <a:spcBef>
                <a:spcPts val="0"/>
              </a:spcBef>
              <a:spcAft>
                <a:spcPts val="0"/>
              </a:spcAft>
              <a:buSzPts val="1500"/>
              <a:buChar char="■"/>
            </a:pPr>
            <a:r>
              <a:rPr lang="en" sz="1500"/>
              <a:t>Features CSV</a:t>
            </a:r>
            <a:endParaRPr sz="1500"/>
          </a:p>
          <a:p>
            <a:pPr indent="-323850" lvl="2" marL="1371600" rtl="0" algn="l">
              <a:spcBef>
                <a:spcPts val="0"/>
              </a:spcBef>
              <a:spcAft>
                <a:spcPts val="0"/>
              </a:spcAft>
              <a:buSzPts val="1500"/>
              <a:buChar char="■"/>
            </a:pPr>
            <a:r>
              <a:rPr lang="en" sz="1500"/>
              <a:t>Training CSV </a:t>
            </a:r>
            <a:endParaRPr sz="1500"/>
          </a:p>
          <a:p>
            <a:pPr indent="-323850" lvl="0" marL="457200" rtl="0" algn="l">
              <a:spcBef>
                <a:spcPts val="0"/>
              </a:spcBef>
              <a:spcAft>
                <a:spcPts val="0"/>
              </a:spcAft>
              <a:buSzPts val="1500"/>
              <a:buChar char="●"/>
            </a:pPr>
            <a:r>
              <a:rPr lang="en" sz="1500"/>
              <a:t>Variables within Features CSV</a:t>
            </a:r>
            <a:endParaRPr sz="1500"/>
          </a:p>
          <a:p>
            <a:pPr indent="-323850" lvl="1" marL="914400" rtl="0" algn="l">
              <a:spcBef>
                <a:spcPts val="0"/>
              </a:spcBef>
              <a:spcAft>
                <a:spcPts val="0"/>
              </a:spcAft>
              <a:buSzPts val="1500"/>
              <a:buChar char="○"/>
            </a:pPr>
            <a:r>
              <a:rPr lang="en" sz="1500"/>
              <a:t>Store</a:t>
            </a:r>
            <a:endParaRPr sz="1500"/>
          </a:p>
          <a:p>
            <a:pPr indent="-323850" lvl="1" marL="914400" rtl="0" algn="l">
              <a:spcBef>
                <a:spcPts val="0"/>
              </a:spcBef>
              <a:spcAft>
                <a:spcPts val="0"/>
              </a:spcAft>
              <a:buSzPts val="1500"/>
              <a:buChar char="○"/>
            </a:pPr>
            <a:r>
              <a:rPr lang="en" sz="1500"/>
              <a:t>Date</a:t>
            </a:r>
            <a:endParaRPr sz="1500"/>
          </a:p>
          <a:p>
            <a:pPr indent="-323850" lvl="1" marL="914400" rtl="0" algn="l">
              <a:spcBef>
                <a:spcPts val="0"/>
              </a:spcBef>
              <a:spcAft>
                <a:spcPts val="0"/>
              </a:spcAft>
              <a:buSzPts val="1500"/>
              <a:buChar char="○"/>
            </a:pPr>
            <a:r>
              <a:rPr lang="en" sz="1500"/>
              <a:t>Temperature</a:t>
            </a:r>
            <a:endParaRPr sz="1500"/>
          </a:p>
          <a:p>
            <a:pPr indent="-323850" lvl="1" marL="914400" rtl="0" algn="l">
              <a:spcBef>
                <a:spcPts val="0"/>
              </a:spcBef>
              <a:spcAft>
                <a:spcPts val="0"/>
              </a:spcAft>
              <a:buSzPts val="1500"/>
              <a:buChar char="○"/>
            </a:pPr>
            <a:r>
              <a:rPr lang="en" sz="1500"/>
              <a:t>Fuel Price</a:t>
            </a:r>
            <a:endParaRPr sz="1500"/>
          </a:p>
          <a:p>
            <a:pPr indent="-323850" lvl="1" marL="914400" rtl="0" algn="l">
              <a:spcBef>
                <a:spcPts val="0"/>
              </a:spcBef>
              <a:spcAft>
                <a:spcPts val="0"/>
              </a:spcAft>
              <a:buSzPts val="1500"/>
              <a:buChar char="○"/>
            </a:pPr>
            <a:r>
              <a:rPr lang="en" sz="1500"/>
              <a:t>Markdowns</a:t>
            </a:r>
            <a:endParaRPr sz="1500"/>
          </a:p>
          <a:p>
            <a:pPr indent="-323850" lvl="1" marL="914400" rtl="0" algn="l">
              <a:spcBef>
                <a:spcPts val="0"/>
              </a:spcBef>
              <a:spcAft>
                <a:spcPts val="0"/>
              </a:spcAft>
              <a:buSzPts val="1500"/>
              <a:buChar char="○"/>
            </a:pPr>
            <a:r>
              <a:rPr lang="en" sz="1500"/>
              <a:t>Consumer Price Index (CPI)</a:t>
            </a:r>
            <a:endParaRPr sz="1500"/>
          </a:p>
          <a:p>
            <a:pPr indent="-323850" lvl="1" marL="914400" rtl="0" algn="l">
              <a:spcBef>
                <a:spcPts val="0"/>
              </a:spcBef>
              <a:spcAft>
                <a:spcPts val="0"/>
              </a:spcAft>
              <a:buSzPts val="1500"/>
              <a:buChar char="○"/>
            </a:pPr>
            <a:r>
              <a:rPr lang="en" sz="1500"/>
              <a:t>Unemployment</a:t>
            </a:r>
            <a:endParaRPr sz="1500"/>
          </a:p>
          <a:p>
            <a:pPr indent="-323850" lvl="1" marL="914400" rtl="0" algn="l">
              <a:spcBef>
                <a:spcPts val="0"/>
              </a:spcBef>
              <a:spcAft>
                <a:spcPts val="0"/>
              </a:spcAft>
              <a:buSzPts val="1500"/>
              <a:buChar char="○"/>
            </a:pPr>
            <a:r>
              <a:rPr lang="en" sz="1500"/>
              <a:t>IsHoliday</a:t>
            </a:r>
            <a:endParaRPr sz="1500"/>
          </a:p>
        </p:txBody>
      </p:sp>
      <p:sp>
        <p:nvSpPr>
          <p:cNvPr id="159" name="Google Shape;159;p16"/>
          <p:cNvSpPr txBox="1"/>
          <p:nvPr/>
        </p:nvSpPr>
        <p:spPr>
          <a:xfrm>
            <a:off x="5178675" y="2408375"/>
            <a:ext cx="3027000" cy="1970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Variables within Training CSV</a:t>
            </a:r>
            <a:endParaRPr sz="1500">
              <a:solidFill>
                <a:schemeClr val="lt1"/>
              </a:solidFill>
              <a:latin typeface="Lato"/>
              <a:ea typeface="Lato"/>
              <a:cs typeface="Lato"/>
              <a:sym typeface="Lato"/>
            </a:endParaRPr>
          </a:p>
          <a:p>
            <a:pPr indent="-323850" lvl="1" marL="9144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Store</a:t>
            </a:r>
            <a:endParaRPr sz="1500">
              <a:solidFill>
                <a:schemeClr val="lt1"/>
              </a:solidFill>
              <a:latin typeface="Lato"/>
              <a:ea typeface="Lato"/>
              <a:cs typeface="Lato"/>
              <a:sym typeface="Lato"/>
            </a:endParaRPr>
          </a:p>
          <a:p>
            <a:pPr indent="-323850" lvl="1" marL="9144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Department</a:t>
            </a:r>
            <a:endParaRPr sz="1500">
              <a:solidFill>
                <a:schemeClr val="lt1"/>
              </a:solidFill>
              <a:latin typeface="Lato"/>
              <a:ea typeface="Lato"/>
              <a:cs typeface="Lato"/>
              <a:sym typeface="Lato"/>
            </a:endParaRPr>
          </a:p>
          <a:p>
            <a:pPr indent="-323850" lvl="1" marL="9144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Date</a:t>
            </a:r>
            <a:endParaRPr sz="1500">
              <a:solidFill>
                <a:schemeClr val="lt1"/>
              </a:solidFill>
              <a:latin typeface="Lato"/>
              <a:ea typeface="Lato"/>
              <a:cs typeface="Lato"/>
              <a:sym typeface="Lato"/>
            </a:endParaRPr>
          </a:p>
          <a:p>
            <a:pPr indent="-323850" lvl="1" marL="9144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Weekly Sales</a:t>
            </a:r>
            <a:endParaRPr sz="1500">
              <a:solidFill>
                <a:schemeClr val="lt1"/>
              </a:solidFill>
              <a:latin typeface="Lato"/>
              <a:ea typeface="Lato"/>
              <a:cs typeface="Lato"/>
              <a:sym typeface="Lato"/>
            </a:endParaRPr>
          </a:p>
          <a:p>
            <a:pPr indent="-323850" lvl="1" marL="9144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IsHoliday</a:t>
            </a:r>
            <a:endParaRPr sz="15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Data Pre-Processing</a:t>
            </a:r>
            <a:endParaRPr sz="3000"/>
          </a:p>
        </p:txBody>
      </p:sp>
      <p:pic>
        <p:nvPicPr>
          <p:cNvPr id="165" name="Google Shape;165;p17"/>
          <p:cNvPicPr preferRelativeResize="0"/>
          <p:nvPr/>
        </p:nvPicPr>
        <p:blipFill rotWithShape="1">
          <a:blip r:embed="rId3">
            <a:alphaModFix/>
          </a:blip>
          <a:srcRect b="6731" l="0" r="0" t="2540"/>
          <a:stretch/>
        </p:blipFill>
        <p:spPr>
          <a:xfrm>
            <a:off x="1142675" y="1171456"/>
            <a:ext cx="6858627" cy="350536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18"/>
          <p:cNvPicPr preferRelativeResize="0"/>
          <p:nvPr/>
        </p:nvPicPr>
        <p:blipFill>
          <a:blip r:embed="rId3">
            <a:alphaModFix/>
          </a:blip>
          <a:stretch>
            <a:fillRect/>
          </a:stretch>
        </p:blipFill>
        <p:spPr>
          <a:xfrm>
            <a:off x="0" y="346900"/>
            <a:ext cx="4493551" cy="1786700"/>
          </a:xfrm>
          <a:prstGeom prst="rect">
            <a:avLst/>
          </a:prstGeom>
          <a:noFill/>
          <a:ln>
            <a:noFill/>
          </a:ln>
        </p:spPr>
      </p:pic>
      <p:pic>
        <p:nvPicPr>
          <p:cNvPr id="171" name="Google Shape;171;p18"/>
          <p:cNvPicPr preferRelativeResize="0"/>
          <p:nvPr/>
        </p:nvPicPr>
        <p:blipFill>
          <a:blip r:embed="rId4">
            <a:alphaModFix/>
          </a:blip>
          <a:stretch>
            <a:fillRect/>
          </a:stretch>
        </p:blipFill>
        <p:spPr>
          <a:xfrm>
            <a:off x="4719239" y="346900"/>
            <a:ext cx="4422510" cy="1786700"/>
          </a:xfrm>
          <a:prstGeom prst="rect">
            <a:avLst/>
          </a:prstGeom>
          <a:noFill/>
          <a:ln>
            <a:noFill/>
          </a:ln>
        </p:spPr>
      </p:pic>
      <p:pic>
        <p:nvPicPr>
          <p:cNvPr id="172" name="Google Shape;172;p18"/>
          <p:cNvPicPr preferRelativeResize="0"/>
          <p:nvPr/>
        </p:nvPicPr>
        <p:blipFill>
          <a:blip r:embed="rId5">
            <a:alphaModFix/>
          </a:blip>
          <a:stretch>
            <a:fillRect/>
          </a:stretch>
        </p:blipFill>
        <p:spPr>
          <a:xfrm>
            <a:off x="2325225" y="2345863"/>
            <a:ext cx="4493550" cy="1808162"/>
          </a:xfrm>
          <a:prstGeom prst="rect">
            <a:avLst/>
          </a:prstGeom>
          <a:noFill/>
          <a:ln>
            <a:noFill/>
          </a:ln>
        </p:spPr>
      </p:pic>
      <p:sp>
        <p:nvSpPr>
          <p:cNvPr id="173" name="Google Shape;173;p18"/>
          <p:cNvSpPr txBox="1"/>
          <p:nvPr>
            <p:ph type="title"/>
          </p:nvPr>
        </p:nvSpPr>
        <p:spPr>
          <a:xfrm>
            <a:off x="146425" y="4282475"/>
            <a:ext cx="7038900" cy="70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Merged Data</a:t>
            </a:r>
            <a:endParaRPr sz="3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pic>
        <p:nvPicPr>
          <p:cNvPr id="178" name="Google Shape;178;p19"/>
          <p:cNvPicPr preferRelativeResize="0"/>
          <p:nvPr/>
        </p:nvPicPr>
        <p:blipFill>
          <a:blip r:embed="rId3">
            <a:alphaModFix/>
          </a:blip>
          <a:stretch>
            <a:fillRect/>
          </a:stretch>
        </p:blipFill>
        <p:spPr>
          <a:xfrm>
            <a:off x="6187132" y="3080650"/>
            <a:ext cx="2649393" cy="1692300"/>
          </a:xfrm>
          <a:prstGeom prst="rect">
            <a:avLst/>
          </a:prstGeom>
          <a:noFill/>
          <a:ln>
            <a:noFill/>
          </a:ln>
        </p:spPr>
      </p:pic>
      <p:pic>
        <p:nvPicPr>
          <p:cNvPr id="179" name="Google Shape;179;p19"/>
          <p:cNvPicPr preferRelativeResize="0"/>
          <p:nvPr/>
        </p:nvPicPr>
        <p:blipFill>
          <a:blip r:embed="rId4">
            <a:alphaModFix/>
          </a:blip>
          <a:stretch>
            <a:fillRect/>
          </a:stretch>
        </p:blipFill>
        <p:spPr>
          <a:xfrm>
            <a:off x="6191775" y="1144425"/>
            <a:ext cx="2649400" cy="1685986"/>
          </a:xfrm>
          <a:prstGeom prst="rect">
            <a:avLst/>
          </a:prstGeom>
          <a:noFill/>
          <a:ln>
            <a:noFill/>
          </a:ln>
        </p:spPr>
      </p:pic>
      <p:pic>
        <p:nvPicPr>
          <p:cNvPr id="180" name="Google Shape;180;p19"/>
          <p:cNvPicPr preferRelativeResize="0"/>
          <p:nvPr/>
        </p:nvPicPr>
        <p:blipFill>
          <a:blip r:embed="rId5">
            <a:alphaModFix/>
          </a:blip>
          <a:stretch>
            <a:fillRect/>
          </a:stretch>
        </p:blipFill>
        <p:spPr>
          <a:xfrm>
            <a:off x="3375150" y="1144425"/>
            <a:ext cx="2649400" cy="1685986"/>
          </a:xfrm>
          <a:prstGeom prst="rect">
            <a:avLst/>
          </a:prstGeom>
          <a:noFill/>
          <a:ln>
            <a:noFill/>
          </a:ln>
        </p:spPr>
      </p:pic>
      <p:pic>
        <p:nvPicPr>
          <p:cNvPr id="181" name="Google Shape;181;p19"/>
          <p:cNvPicPr preferRelativeResize="0"/>
          <p:nvPr/>
        </p:nvPicPr>
        <p:blipFill>
          <a:blip r:embed="rId6">
            <a:alphaModFix/>
          </a:blip>
          <a:stretch>
            <a:fillRect/>
          </a:stretch>
        </p:blipFill>
        <p:spPr>
          <a:xfrm>
            <a:off x="3375150" y="3080650"/>
            <a:ext cx="2649400" cy="1685986"/>
          </a:xfrm>
          <a:prstGeom prst="rect">
            <a:avLst/>
          </a:prstGeom>
          <a:noFill/>
          <a:ln>
            <a:noFill/>
          </a:ln>
        </p:spPr>
      </p:pic>
      <p:sp>
        <p:nvSpPr>
          <p:cNvPr id="182" name="Google Shape;18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Initial Exploration</a:t>
            </a:r>
            <a:endParaRPr sz="3000"/>
          </a:p>
        </p:txBody>
      </p:sp>
      <p:sp>
        <p:nvSpPr>
          <p:cNvPr id="183" name="Google Shape;183;p19"/>
          <p:cNvSpPr txBox="1"/>
          <p:nvPr>
            <p:ph idx="1" type="body"/>
          </p:nvPr>
        </p:nvSpPr>
        <p:spPr>
          <a:xfrm>
            <a:off x="309625" y="1220625"/>
            <a:ext cx="2649300" cy="1807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Unemployment, temperature, CPI and fuel price vs. weekly sales</a:t>
            </a:r>
            <a:endParaRPr sz="1400"/>
          </a:p>
          <a:p>
            <a:pPr indent="-317500" lvl="0" marL="457200" rtl="0" algn="l">
              <a:spcBef>
                <a:spcPts val="0"/>
              </a:spcBef>
              <a:spcAft>
                <a:spcPts val="0"/>
              </a:spcAft>
              <a:buSzPts val="1400"/>
              <a:buChar char="●"/>
            </a:pPr>
            <a:r>
              <a:rPr lang="en" sz="1400"/>
              <a:t>One snapshot in time: monthly sales vs store with color representing size of store</a:t>
            </a:r>
            <a:endParaRPr sz="1400"/>
          </a:p>
        </p:txBody>
      </p:sp>
      <p:pic>
        <p:nvPicPr>
          <p:cNvPr id="184" name="Google Shape;184;p19"/>
          <p:cNvPicPr preferRelativeResize="0"/>
          <p:nvPr/>
        </p:nvPicPr>
        <p:blipFill>
          <a:blip r:embed="rId7">
            <a:alphaModFix/>
          </a:blip>
          <a:stretch>
            <a:fillRect/>
          </a:stretch>
        </p:blipFill>
        <p:spPr>
          <a:xfrm>
            <a:off x="309625" y="3078920"/>
            <a:ext cx="2750400" cy="16957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1297500" y="393750"/>
            <a:ext cx="7672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Fuel Price, Unemployment over Time</a:t>
            </a:r>
            <a:endParaRPr sz="3000"/>
          </a:p>
        </p:txBody>
      </p:sp>
      <p:sp>
        <p:nvSpPr>
          <p:cNvPr id="190" name="Google Shape;190;p20"/>
          <p:cNvSpPr txBox="1"/>
          <p:nvPr>
            <p:ph idx="1" type="body"/>
          </p:nvPr>
        </p:nvSpPr>
        <p:spPr>
          <a:xfrm>
            <a:off x="449950" y="3948300"/>
            <a:ext cx="3846000" cy="101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Fuel price paring from deflation of ‘08 crisis</a:t>
            </a:r>
            <a:endParaRPr sz="1800"/>
          </a:p>
        </p:txBody>
      </p:sp>
      <p:pic>
        <p:nvPicPr>
          <p:cNvPr id="191" name="Google Shape;191;p20"/>
          <p:cNvPicPr preferRelativeResize="0"/>
          <p:nvPr/>
        </p:nvPicPr>
        <p:blipFill>
          <a:blip r:embed="rId3">
            <a:alphaModFix/>
          </a:blip>
          <a:stretch>
            <a:fillRect/>
          </a:stretch>
        </p:blipFill>
        <p:spPr>
          <a:xfrm>
            <a:off x="474400" y="1483500"/>
            <a:ext cx="3797075" cy="2389450"/>
          </a:xfrm>
          <a:prstGeom prst="rect">
            <a:avLst/>
          </a:prstGeom>
          <a:noFill/>
          <a:ln>
            <a:noFill/>
          </a:ln>
        </p:spPr>
      </p:pic>
      <p:pic>
        <p:nvPicPr>
          <p:cNvPr id="192" name="Google Shape;192;p20"/>
          <p:cNvPicPr preferRelativeResize="0"/>
          <p:nvPr/>
        </p:nvPicPr>
        <p:blipFill>
          <a:blip r:embed="rId4">
            <a:alphaModFix/>
          </a:blip>
          <a:stretch>
            <a:fillRect/>
          </a:stretch>
        </p:blipFill>
        <p:spPr>
          <a:xfrm>
            <a:off x="4728900" y="1483500"/>
            <a:ext cx="3887924" cy="2389450"/>
          </a:xfrm>
          <a:prstGeom prst="rect">
            <a:avLst/>
          </a:prstGeom>
          <a:noFill/>
          <a:ln>
            <a:noFill/>
          </a:ln>
        </p:spPr>
      </p:pic>
      <p:sp>
        <p:nvSpPr>
          <p:cNvPr id="193" name="Google Shape;193;p20"/>
          <p:cNvSpPr txBox="1"/>
          <p:nvPr>
            <p:ph idx="1" type="body"/>
          </p:nvPr>
        </p:nvSpPr>
        <p:spPr>
          <a:xfrm>
            <a:off x="4749863" y="3948300"/>
            <a:ext cx="3846000" cy="1014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Unemployment</a:t>
            </a:r>
            <a:r>
              <a:rPr lang="en" sz="1800"/>
              <a:t> decreasing over time after ‘08 crisis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1"/>
          <p:cNvSpPr txBox="1"/>
          <p:nvPr>
            <p:ph type="title"/>
          </p:nvPr>
        </p:nvSpPr>
        <p:spPr>
          <a:xfrm>
            <a:off x="1068900" y="393750"/>
            <a:ext cx="80151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Weekly Sales vs Time for Stores 38, 45, 36</a:t>
            </a:r>
            <a:endParaRPr sz="3000"/>
          </a:p>
        </p:txBody>
      </p:sp>
      <p:sp>
        <p:nvSpPr>
          <p:cNvPr id="199" name="Google Shape;199;p21"/>
          <p:cNvSpPr txBox="1"/>
          <p:nvPr>
            <p:ph idx="1" type="body"/>
          </p:nvPr>
        </p:nvSpPr>
        <p:spPr>
          <a:xfrm>
            <a:off x="38575" y="3676950"/>
            <a:ext cx="2903700" cy="98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Steadily increasing over time</a:t>
            </a:r>
            <a:endParaRPr sz="1800"/>
          </a:p>
          <a:p>
            <a:pPr indent="0" lvl="0" marL="0" rtl="0" algn="l">
              <a:spcBef>
                <a:spcPts val="1600"/>
              </a:spcBef>
              <a:spcAft>
                <a:spcPts val="1600"/>
              </a:spcAft>
              <a:buNone/>
            </a:pPr>
            <a:r>
              <a:t/>
            </a:r>
            <a:endParaRPr sz="1800"/>
          </a:p>
        </p:txBody>
      </p:sp>
      <p:pic>
        <p:nvPicPr>
          <p:cNvPr id="200" name="Google Shape;200;p21"/>
          <p:cNvPicPr preferRelativeResize="0"/>
          <p:nvPr/>
        </p:nvPicPr>
        <p:blipFill>
          <a:blip r:embed="rId3">
            <a:alphaModFix/>
          </a:blip>
          <a:stretch>
            <a:fillRect/>
          </a:stretch>
        </p:blipFill>
        <p:spPr>
          <a:xfrm>
            <a:off x="196775" y="1717602"/>
            <a:ext cx="2587304" cy="1826325"/>
          </a:xfrm>
          <a:prstGeom prst="rect">
            <a:avLst/>
          </a:prstGeom>
          <a:noFill/>
          <a:ln>
            <a:noFill/>
          </a:ln>
        </p:spPr>
      </p:pic>
      <p:pic>
        <p:nvPicPr>
          <p:cNvPr id="201" name="Google Shape;201;p21"/>
          <p:cNvPicPr preferRelativeResize="0"/>
          <p:nvPr/>
        </p:nvPicPr>
        <p:blipFill>
          <a:blip r:embed="rId4">
            <a:alphaModFix/>
          </a:blip>
          <a:stretch>
            <a:fillRect/>
          </a:stretch>
        </p:blipFill>
        <p:spPr>
          <a:xfrm>
            <a:off x="3254025" y="1717600"/>
            <a:ext cx="2678610" cy="1826325"/>
          </a:xfrm>
          <a:prstGeom prst="rect">
            <a:avLst/>
          </a:prstGeom>
          <a:noFill/>
          <a:ln>
            <a:noFill/>
          </a:ln>
        </p:spPr>
      </p:pic>
      <p:pic>
        <p:nvPicPr>
          <p:cNvPr id="202" name="Google Shape;202;p21"/>
          <p:cNvPicPr preferRelativeResize="0"/>
          <p:nvPr/>
        </p:nvPicPr>
        <p:blipFill>
          <a:blip r:embed="rId5">
            <a:alphaModFix/>
          </a:blip>
          <a:stretch>
            <a:fillRect/>
          </a:stretch>
        </p:blipFill>
        <p:spPr>
          <a:xfrm>
            <a:off x="6444472" y="1717588"/>
            <a:ext cx="2423800" cy="1826336"/>
          </a:xfrm>
          <a:prstGeom prst="rect">
            <a:avLst/>
          </a:prstGeom>
          <a:noFill/>
          <a:ln>
            <a:noFill/>
          </a:ln>
        </p:spPr>
      </p:pic>
      <p:sp>
        <p:nvSpPr>
          <p:cNvPr id="203" name="Google Shape;203;p21"/>
          <p:cNvSpPr txBox="1"/>
          <p:nvPr/>
        </p:nvSpPr>
        <p:spPr>
          <a:xfrm>
            <a:off x="2881650" y="3676950"/>
            <a:ext cx="3380700" cy="696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Most common trends</a:t>
            </a:r>
            <a:endParaRPr sz="1800">
              <a:solidFill>
                <a:schemeClr val="lt1"/>
              </a:solidFill>
              <a:latin typeface="Lato"/>
              <a:ea typeface="Lato"/>
              <a:cs typeface="Lato"/>
              <a:sym typeface="Lato"/>
            </a:endParaRPr>
          </a:p>
          <a:p>
            <a:pPr indent="-342900" lvl="1" marL="914400" rtl="0" algn="l">
              <a:lnSpc>
                <a:spcPct val="115000"/>
              </a:lnSpc>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Peaks around winter holiday season</a:t>
            </a:r>
            <a:endParaRPr>
              <a:latin typeface="Lato"/>
              <a:ea typeface="Lato"/>
              <a:cs typeface="Lato"/>
              <a:sym typeface="Lato"/>
            </a:endParaRPr>
          </a:p>
        </p:txBody>
      </p:sp>
      <p:sp>
        <p:nvSpPr>
          <p:cNvPr id="204" name="Google Shape;204;p21"/>
          <p:cNvSpPr txBox="1"/>
          <p:nvPr>
            <p:ph idx="1" type="body"/>
          </p:nvPr>
        </p:nvSpPr>
        <p:spPr>
          <a:xfrm>
            <a:off x="6204525" y="3676950"/>
            <a:ext cx="2903700" cy="98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Steadily decreasing over time</a:t>
            </a:r>
            <a:endParaRPr sz="1800"/>
          </a:p>
          <a:p>
            <a:pPr indent="0" lvl="0" marL="0" rtl="0" algn="l">
              <a:spcBef>
                <a:spcPts val="1600"/>
              </a:spcBef>
              <a:spcAft>
                <a:spcPts val="1600"/>
              </a:spcAft>
              <a:buNone/>
            </a:pPr>
            <a:r>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